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6" r:id="rId4"/>
    <p:sldId id="257" r:id="rId5"/>
    <p:sldId id="258" r:id="rId6"/>
    <p:sldId id="260" r:id="rId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D50F-E6FB-45BC-9D61-C0802103D84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8ADC-0A55-4C29-A75B-73C66DF2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2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D50F-E6FB-45BC-9D61-C0802103D84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8ADC-0A55-4C29-A75B-73C66DF2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0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D50F-E6FB-45BC-9D61-C0802103D84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8ADC-0A55-4C29-A75B-73C66DF2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D50F-E6FB-45BC-9D61-C0802103D84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8ADC-0A55-4C29-A75B-73C66DF2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D50F-E6FB-45BC-9D61-C0802103D84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8ADC-0A55-4C29-A75B-73C66DF2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2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D50F-E6FB-45BC-9D61-C0802103D84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8ADC-0A55-4C29-A75B-73C66DF2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D50F-E6FB-45BC-9D61-C0802103D84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8ADC-0A55-4C29-A75B-73C66DF2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7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D50F-E6FB-45BC-9D61-C0802103D84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8ADC-0A55-4C29-A75B-73C66DF2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5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D50F-E6FB-45BC-9D61-C0802103D84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8ADC-0A55-4C29-A75B-73C66DF2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8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D50F-E6FB-45BC-9D61-C0802103D84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8ADC-0A55-4C29-A75B-73C66DF2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0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D50F-E6FB-45BC-9D61-C0802103D84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8ADC-0A55-4C29-A75B-73C66DF2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9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D50F-E6FB-45BC-9D61-C0802103D84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8ADC-0A55-4C29-A75B-73C66DF2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4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3"/>
            <a:ext cx="9148323" cy="6861243"/>
          </a:xfrm>
        </p:spPr>
      </p:pic>
    </p:spTree>
    <p:extLst>
      <p:ext uri="{BB962C8B-B14F-4D97-AF65-F5344CB8AC3E}">
        <p14:creationId xmlns:p14="http://schemas.microsoft.com/office/powerpoint/2010/main" val="7636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63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Government Facilitation on Smart Manufacturing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2762655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Incentives for the production </a:t>
            </a:r>
            <a:r>
              <a:rPr lang="en-US" sz="2000" dirty="0" smtClean="0"/>
              <a:t>of: </a:t>
            </a:r>
          </a:p>
          <a:p>
            <a:pPr lvl="0"/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Robotics and factory automation equipment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 smtClean="0"/>
              <a:t>Specialised</a:t>
            </a:r>
            <a:r>
              <a:rPr lang="en-US" sz="2000" dirty="0" smtClean="0"/>
              <a:t> production M&amp;E for specific industry</a:t>
            </a:r>
          </a:p>
          <a:p>
            <a:pPr lvl="0"/>
            <a:endParaRPr lang="en-US" sz="2000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 smtClean="0"/>
              <a:t>Pioneer </a:t>
            </a:r>
            <a:r>
              <a:rPr lang="en-US" sz="2000" dirty="0"/>
              <a:t>Status with tax exemption of up to 100% of statutory income for a period of up to 10 years;  </a:t>
            </a:r>
            <a:r>
              <a:rPr lang="en-US" sz="2000" dirty="0" smtClean="0"/>
              <a:t>OR</a:t>
            </a:r>
          </a:p>
          <a:p>
            <a:pPr lvl="0"/>
            <a:endParaRPr lang="en-US" sz="20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/>
              <a:t>Investment Tax Allowance of up to 100% on qualifying capital expenditure incurred within a period of 5 years. This allowance can be offset against up to 100% of the statutory income for each year of assessment.</a:t>
            </a:r>
          </a:p>
        </p:txBody>
      </p:sp>
      <p:pic>
        <p:nvPicPr>
          <p:cNvPr id="7" name="Picture 2" descr="C:\Users\shamsulamir\Desktop\KERJA\FIC\Information\Logo\PNG\logo_mida_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47" y="6154366"/>
            <a:ext cx="1333494" cy="5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2665"/>
            <a:ext cx="65817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7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Government Facilitation on Smart Manufacturing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6" y="1295400"/>
            <a:ext cx="534750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shamsulamir\Desktop\KERJA\FIC\Information\Logo\PNG\logo_mida_hea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47" y="6154366"/>
            <a:ext cx="1333494" cy="5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906" y="3276600"/>
            <a:ext cx="8535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Domestic Investment Strategic Fund (DISF)</a:t>
            </a:r>
            <a:endParaRPr lang="en-US" sz="2000" dirty="0"/>
          </a:p>
          <a:p>
            <a:pPr lvl="0"/>
            <a:endParaRPr lang="en-US" sz="2000" dirty="0" smtClean="0"/>
          </a:p>
          <a:p>
            <a:pPr lvl="0" algn="just"/>
            <a:r>
              <a:rPr lang="en-US" sz="2000" dirty="0" smtClean="0"/>
              <a:t>Domestic Investment Strategic Fund (DISF) provides</a:t>
            </a:r>
            <a:r>
              <a:rPr lang="en-US" sz="2000" b="1" dirty="0" smtClean="0"/>
              <a:t> matching grants (1:1) </a:t>
            </a:r>
            <a:r>
              <a:rPr lang="en-US" sz="2000" dirty="0" smtClean="0"/>
              <a:t>for expenditures incurred for the </a:t>
            </a:r>
            <a:r>
              <a:rPr lang="en-US" sz="2000" b="1" dirty="0" err="1" smtClean="0"/>
              <a:t>modernisation</a:t>
            </a:r>
            <a:r>
              <a:rPr lang="en-US" sz="2000" b="1" dirty="0" smtClean="0"/>
              <a:t> and upgrading of facilities and tools </a:t>
            </a:r>
            <a:r>
              <a:rPr lang="en-US" sz="2000" dirty="0" smtClean="0"/>
              <a:t>to undertake </a:t>
            </a:r>
            <a:r>
              <a:rPr lang="en-US" sz="2000" b="1" dirty="0" smtClean="0"/>
              <a:t>manufacturing or services activities for Multinational Corporations (MNCs) and Malaysian conglomerates</a:t>
            </a:r>
            <a:r>
              <a:rPr lang="en-US" sz="2000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85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Government Facilitation on Smart Manufacturing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8600" y="2772383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/>
              <a:t>The Automation Capital Allowance </a:t>
            </a:r>
            <a:r>
              <a:rPr lang="en-US" sz="2000" dirty="0"/>
              <a:t>was introduced to encourage swift adoption of automation among manufacturing companies in undertaking innovative and productive activities. It is divided into two (2) categories, namely</a:t>
            </a:r>
            <a:r>
              <a:rPr lang="en-US" sz="2000" dirty="0" smtClean="0"/>
              <a:t>;</a:t>
            </a:r>
          </a:p>
          <a:p>
            <a:pPr lvl="0" algn="just"/>
            <a:endParaRPr lang="en-US" sz="20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/>
              <a:t>For </a:t>
            </a:r>
            <a:r>
              <a:rPr lang="en-US" sz="2000" b="1" dirty="0"/>
              <a:t>high </a:t>
            </a:r>
            <a:r>
              <a:rPr lang="en-US" sz="2000" b="1" dirty="0" err="1"/>
              <a:t>labour-intensive</a:t>
            </a:r>
            <a:r>
              <a:rPr lang="en-US" sz="2000" b="1" dirty="0"/>
              <a:t> industries </a:t>
            </a:r>
            <a:r>
              <a:rPr lang="en-US" sz="2000" dirty="0"/>
              <a:t>(rubber products, plastics, wood, furniture and textiles), an </a:t>
            </a:r>
            <a:r>
              <a:rPr lang="en-US" sz="2000" b="1" dirty="0"/>
              <a:t>Automation CA of 200% </a:t>
            </a:r>
            <a:r>
              <a:rPr lang="en-US" sz="2000" dirty="0"/>
              <a:t>will be provided on the first </a:t>
            </a:r>
            <a:r>
              <a:rPr lang="en-US" sz="2000" b="1" dirty="0"/>
              <a:t>RM4 million expenditure</a:t>
            </a:r>
            <a:r>
              <a:rPr lang="en-US" sz="2000" dirty="0"/>
              <a:t> incurred within </a:t>
            </a:r>
            <a:r>
              <a:rPr lang="en-US" sz="2000" b="1" dirty="0"/>
              <a:t>3 years of assessment from 2015 to 2017</a:t>
            </a:r>
            <a:r>
              <a:rPr lang="en-US" sz="2000" dirty="0"/>
              <a:t>; </a:t>
            </a:r>
            <a:r>
              <a:rPr lang="en-US" sz="2000" dirty="0" smtClean="0"/>
              <a:t>and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smtClean="0"/>
              <a:t>For </a:t>
            </a:r>
            <a:r>
              <a:rPr lang="en-US" sz="2000" b="1" dirty="0" smtClean="0"/>
              <a:t>other industries</a:t>
            </a:r>
            <a:r>
              <a:rPr lang="en-US" sz="2000" dirty="0" smtClean="0"/>
              <a:t>, an </a:t>
            </a:r>
            <a:r>
              <a:rPr lang="en-US" sz="2000" b="1" dirty="0" smtClean="0"/>
              <a:t>Automation CA of 200% </a:t>
            </a:r>
            <a:r>
              <a:rPr lang="en-US" sz="2000" dirty="0" smtClean="0"/>
              <a:t>will be provided on the first </a:t>
            </a:r>
            <a:r>
              <a:rPr lang="en-US" sz="2000" b="1" dirty="0" smtClean="0"/>
              <a:t>RM2 million expenditure </a:t>
            </a:r>
            <a:r>
              <a:rPr lang="en-US" sz="2000" dirty="0" smtClean="0"/>
              <a:t>incurred within </a:t>
            </a:r>
            <a:r>
              <a:rPr lang="en-US" sz="2000" b="1" dirty="0" smtClean="0"/>
              <a:t>5 years of assessment from 2015 to 2020.</a:t>
            </a:r>
            <a:endParaRPr lang="en-US" sz="2000" b="1" dirty="0"/>
          </a:p>
        </p:txBody>
      </p:sp>
      <p:pic>
        <p:nvPicPr>
          <p:cNvPr id="7" name="Picture 2" descr="C:\Users\shamsulamir\Desktop\KERJA\FIC\Information\Logo\PNG\logo_mida_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47" y="6154366"/>
            <a:ext cx="1333494" cy="5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54483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72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63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250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Khaidir Hairuddin</dc:creator>
  <cp:lastModifiedBy>dell</cp:lastModifiedBy>
  <cp:revision>8</cp:revision>
  <cp:lastPrinted>2017-01-12T06:09:42Z</cp:lastPrinted>
  <dcterms:created xsi:type="dcterms:W3CDTF">2017-01-12T00:57:29Z</dcterms:created>
  <dcterms:modified xsi:type="dcterms:W3CDTF">2017-01-12T06:30:45Z</dcterms:modified>
</cp:coreProperties>
</file>